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6" r:id="rId1"/>
  </p:sldMasterIdLst>
  <p:sldIdLst>
    <p:sldId id="260" r:id="rId2"/>
    <p:sldId id="257" r:id="rId3"/>
    <p:sldId id="258" r:id="rId4"/>
    <p:sldId id="259"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1588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04019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284212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40643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323993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33293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8884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0564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901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8362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782294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60658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9134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3575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411332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0770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1/5/2020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1990833"/>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BB90F-3649-4B22-AB1A-C146D8B22A6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5C82CD04-6EBA-4791-BABF-91EFCAA9B2BE}"/>
              </a:ext>
            </a:extLst>
          </p:cNvPr>
          <p:cNvSpPr>
            <a:spLocks noGrp="1"/>
          </p:cNvSpPr>
          <p:nvPr>
            <p:ph idx="1"/>
          </p:nvPr>
        </p:nvSpPr>
        <p:spPr/>
        <p:txBody>
          <a:bodyPr>
            <a:normAutofit/>
          </a:bodyPr>
          <a:lstStyle/>
          <a:p>
            <a:pPr marL="0" indent="0" algn="r">
              <a:buNone/>
            </a:pPr>
            <a:endParaRPr lang="en-IN" sz="2400" b="1" dirty="0">
              <a:solidFill>
                <a:srgbClr val="0070C0"/>
              </a:solidFill>
              <a:latin typeface="Times New Roman" panose="02020603050405020304" pitchFamily="18" charset="0"/>
              <a:cs typeface="Times New Roman" panose="02020603050405020304" pitchFamily="18" charset="0"/>
            </a:endParaRPr>
          </a:p>
          <a:p>
            <a:pPr marL="0" indent="0" algn="r">
              <a:buNone/>
            </a:pPr>
            <a:endParaRPr lang="en-IN" sz="2400" b="1" dirty="0">
              <a:solidFill>
                <a:srgbClr val="0070C0"/>
              </a:solidFill>
              <a:latin typeface="Times New Roman" panose="02020603050405020304" pitchFamily="18" charset="0"/>
              <a:cs typeface="Times New Roman" panose="02020603050405020304" pitchFamily="18" charset="0"/>
            </a:endParaRPr>
          </a:p>
          <a:p>
            <a:pPr marL="0" indent="0" algn="r">
              <a:buNone/>
            </a:pPr>
            <a:r>
              <a:rPr lang="en-IN" sz="2800" b="1" dirty="0" err="1">
                <a:solidFill>
                  <a:srgbClr val="002060"/>
                </a:solidFill>
                <a:latin typeface="Times New Roman" panose="02020603050405020304" pitchFamily="18" charset="0"/>
                <a:cs typeface="Times New Roman" panose="02020603050405020304" pitchFamily="18" charset="0"/>
              </a:rPr>
              <a:t>Dr.</a:t>
            </a:r>
            <a:r>
              <a:rPr lang="en-IN" sz="2800" b="1" dirty="0">
                <a:solidFill>
                  <a:srgbClr val="002060"/>
                </a:solidFill>
                <a:latin typeface="Times New Roman" panose="02020603050405020304" pitchFamily="18" charset="0"/>
                <a:cs typeface="Times New Roman" panose="02020603050405020304" pitchFamily="18" charset="0"/>
              </a:rPr>
              <a:t> K. Ravichandran</a:t>
            </a:r>
            <a:br>
              <a:rPr lang="en-IN" sz="2800" b="1" dirty="0">
                <a:solidFill>
                  <a:srgbClr val="002060"/>
                </a:solidFill>
                <a:latin typeface="Times New Roman" panose="02020603050405020304" pitchFamily="18" charset="0"/>
                <a:cs typeface="Times New Roman" panose="02020603050405020304" pitchFamily="18" charset="0"/>
              </a:rPr>
            </a:br>
            <a:r>
              <a:rPr lang="en-IN" sz="2800" b="1" dirty="0">
                <a:solidFill>
                  <a:srgbClr val="002060"/>
                </a:solidFill>
                <a:latin typeface="Times New Roman" panose="02020603050405020304" pitchFamily="18" charset="0"/>
                <a:cs typeface="Times New Roman" panose="02020603050405020304" pitchFamily="18" charset="0"/>
              </a:rPr>
              <a:t>Associate Professor</a:t>
            </a:r>
            <a:br>
              <a:rPr lang="en-IN" sz="2800" b="1" dirty="0">
                <a:solidFill>
                  <a:srgbClr val="002060"/>
                </a:solidFill>
                <a:latin typeface="Times New Roman" panose="02020603050405020304" pitchFamily="18" charset="0"/>
                <a:cs typeface="Times New Roman" panose="02020603050405020304" pitchFamily="18" charset="0"/>
              </a:rPr>
            </a:br>
            <a:r>
              <a:rPr lang="en-IN" sz="2800" b="1" dirty="0">
                <a:solidFill>
                  <a:srgbClr val="002060"/>
                </a:solidFill>
                <a:latin typeface="Times New Roman" panose="02020603050405020304" pitchFamily="18" charset="0"/>
                <a:cs typeface="Times New Roman" panose="02020603050405020304" pitchFamily="18" charset="0"/>
              </a:rPr>
              <a:t>Department of English</a:t>
            </a:r>
            <a:br>
              <a:rPr lang="en-IN" sz="2800" b="1" dirty="0">
                <a:solidFill>
                  <a:srgbClr val="002060"/>
                </a:solidFill>
                <a:latin typeface="Times New Roman" panose="02020603050405020304" pitchFamily="18" charset="0"/>
                <a:cs typeface="Times New Roman" panose="02020603050405020304" pitchFamily="18" charset="0"/>
              </a:rPr>
            </a:br>
            <a:r>
              <a:rPr lang="en-IN" sz="2800" b="1" dirty="0" err="1">
                <a:solidFill>
                  <a:srgbClr val="002060"/>
                </a:solidFill>
                <a:latin typeface="Times New Roman" panose="02020603050405020304" pitchFamily="18" charset="0"/>
                <a:cs typeface="Times New Roman" panose="02020603050405020304" pitchFamily="18" charset="0"/>
              </a:rPr>
              <a:t>Thiruvalluvar</a:t>
            </a:r>
            <a:r>
              <a:rPr lang="en-IN" sz="2800" b="1" dirty="0">
                <a:solidFill>
                  <a:srgbClr val="002060"/>
                </a:solidFill>
                <a:latin typeface="Times New Roman" panose="02020603050405020304" pitchFamily="18" charset="0"/>
                <a:cs typeface="Times New Roman" panose="02020603050405020304" pitchFamily="18" charset="0"/>
              </a:rPr>
              <a:t> University</a:t>
            </a:r>
            <a:br>
              <a:rPr lang="en-IN" sz="2800" b="1" dirty="0">
                <a:solidFill>
                  <a:srgbClr val="002060"/>
                </a:solidFill>
                <a:latin typeface="Times New Roman" panose="02020603050405020304" pitchFamily="18" charset="0"/>
                <a:cs typeface="Times New Roman" panose="02020603050405020304" pitchFamily="18" charset="0"/>
              </a:rPr>
            </a:br>
            <a:r>
              <a:rPr lang="en-IN" sz="2800" b="1" dirty="0" err="1">
                <a:solidFill>
                  <a:srgbClr val="002060"/>
                </a:solidFill>
                <a:latin typeface="Times New Roman" panose="02020603050405020304" pitchFamily="18" charset="0"/>
                <a:cs typeface="Times New Roman" panose="02020603050405020304" pitchFamily="18" charset="0"/>
              </a:rPr>
              <a:t>Serkkadu</a:t>
            </a:r>
            <a:r>
              <a:rPr lang="en-IN" sz="2800" b="1">
                <a:solidFill>
                  <a:srgbClr val="002060"/>
                </a:solidFill>
                <a:latin typeface="Times New Roman" panose="02020603050405020304" pitchFamily="18" charset="0"/>
                <a:cs typeface="Times New Roman" panose="02020603050405020304" pitchFamily="18" charset="0"/>
              </a:rPr>
              <a:t>, Vellore-632 </a:t>
            </a:r>
            <a:r>
              <a:rPr lang="en-IN" sz="2800" b="1" dirty="0">
                <a:solidFill>
                  <a:srgbClr val="002060"/>
                </a:solidFill>
                <a:latin typeface="Times New Roman" panose="02020603050405020304" pitchFamily="18" charset="0"/>
                <a:cs typeface="Times New Roman" panose="02020603050405020304" pitchFamily="18" charset="0"/>
              </a:rPr>
              <a:t>115</a:t>
            </a:r>
            <a:br>
              <a:rPr lang="en-IN" sz="2800" b="1" dirty="0">
                <a:solidFill>
                  <a:srgbClr val="002060"/>
                </a:solidFill>
                <a:latin typeface="Times New Roman" panose="02020603050405020304" pitchFamily="18" charset="0"/>
                <a:cs typeface="Times New Roman" panose="02020603050405020304" pitchFamily="18" charset="0"/>
              </a:rPr>
            </a:br>
            <a:endParaRPr lang="en-IN" sz="2800" dirty="0">
              <a:solidFill>
                <a:srgbClr val="002060"/>
              </a:solidFill>
            </a:endParaRPr>
          </a:p>
        </p:txBody>
      </p:sp>
    </p:spTree>
    <p:extLst>
      <p:ext uri="{BB962C8B-B14F-4D97-AF65-F5344CB8AC3E}">
        <p14:creationId xmlns:p14="http://schemas.microsoft.com/office/powerpoint/2010/main" val="3167448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62BA6-B6E6-4A07-90F0-3C8E635C55F6}"/>
              </a:ext>
            </a:extLst>
          </p:cNvPr>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    </a:t>
            </a:r>
            <a:r>
              <a:rPr lang="en-IN" sz="4400" b="1" dirty="0">
                <a:latin typeface="Times New Roman" panose="02020603050405020304" pitchFamily="18" charset="0"/>
                <a:cs typeface="Times New Roman" panose="02020603050405020304" pitchFamily="18" charset="0"/>
              </a:rPr>
              <a:t>Dalit literature</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A48AC76-05AA-4997-96F5-DC8D3A257220}"/>
              </a:ext>
            </a:extLst>
          </p:cNvPr>
          <p:cNvSpPr>
            <a:spLocks noGrp="1"/>
          </p:cNvSpPr>
          <p:nvPr>
            <p:ph idx="1"/>
          </p:nvPr>
        </p:nvSpPr>
        <p:spPr>
          <a:xfrm>
            <a:off x="677334" y="1603513"/>
            <a:ext cx="8596668" cy="4437849"/>
          </a:xfrm>
        </p:spPr>
        <p:txBody>
          <a:bodyPr>
            <a:normAutofit/>
          </a:bodyPr>
          <a:lstStyle/>
          <a:p>
            <a:pPr marL="0" indent="0">
              <a:buNone/>
            </a:pPr>
            <a:endParaRPr lang="en-IN" sz="2000" b="1" dirty="0">
              <a:latin typeface="Times New Roman" panose="02020603050405020304" pitchFamily="18" charset="0"/>
              <a:cs typeface="Times New Roman" panose="02020603050405020304" pitchFamily="18" charset="0"/>
            </a:endParaRPr>
          </a:p>
          <a:p>
            <a:pPr marL="0" indent="0" algn="ctr">
              <a:buNone/>
            </a:pPr>
            <a:r>
              <a:rPr lang="en-IN" sz="3600" b="1" dirty="0">
                <a:solidFill>
                  <a:srgbClr val="00B0F0"/>
                </a:solidFill>
                <a:latin typeface="Times New Roman" panose="02020603050405020304" pitchFamily="18" charset="0"/>
                <a:cs typeface="Times New Roman" panose="02020603050405020304" pitchFamily="18" charset="0"/>
              </a:rPr>
              <a:t>Definition</a:t>
            </a:r>
          </a:p>
          <a:p>
            <a:pPr>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The term „Dalit‟. The word Dalit is derived from Sanskrit language and, etymologically, it means “ground”, “suppressed”, “crushed” or “broken to  pieces”. </a:t>
            </a:r>
          </a:p>
          <a:p>
            <a:pPr>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Hence, by connotation, the term Dalit is used as an adjective or noun to describe the people or communities that have remained down-trodden or at the margins of society throughout India's long social history.</a:t>
            </a: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2212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B2AAD7-C981-44BD-A09D-6ACC99CE8721}"/>
              </a:ext>
            </a:extLst>
          </p:cNvPr>
          <p:cNvSpPr>
            <a:spLocks noGrp="1"/>
          </p:cNvSpPr>
          <p:nvPr>
            <p:ph idx="1"/>
          </p:nvPr>
        </p:nvSpPr>
        <p:spPr>
          <a:xfrm>
            <a:off x="677334" y="1020417"/>
            <a:ext cx="8596668" cy="5512905"/>
          </a:xfrm>
        </p:spPr>
        <p:txBody>
          <a:bodyPr>
            <a:normAutofit/>
          </a:bodyPr>
          <a:lstStyle/>
          <a:p>
            <a:pPr marL="0" indent="0" algn="ctr">
              <a:buNone/>
            </a:pPr>
            <a:r>
              <a:rPr lang="en-IN" sz="4000" b="1" dirty="0">
                <a:solidFill>
                  <a:srgbClr val="00B0F0"/>
                </a:solidFill>
                <a:latin typeface="Times New Roman" panose="02020603050405020304" pitchFamily="18" charset="0"/>
                <a:cs typeface="Times New Roman" panose="02020603050405020304" pitchFamily="18" charset="0"/>
              </a:rPr>
              <a:t>History</a:t>
            </a:r>
            <a:endParaRPr lang="en-IN" sz="4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IN" sz="2400" dirty="0">
                <a:latin typeface="Times New Roman" panose="02020603050405020304" pitchFamily="18" charset="0"/>
                <a:cs typeface="Times New Roman" panose="02020603050405020304" pitchFamily="18" charset="0"/>
              </a:rPr>
              <a:t>Dalit literature  is literature written by Dalits about their lives.</a:t>
            </a:r>
            <a:r>
              <a:rPr lang="en-IN" sz="2400" baseline="30000" dirty="0">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Dalit literature emerged in  the 1960s in the Marathi language, and it soon appeared in the Hindi, Kannada, Telugu, Bangla and Tamil languages, through narratives such as poems, short stories, and autobiographies, which stood out due to their stark portrayal of 	reality and the Dalit political scene.</a:t>
            </a:r>
          </a:p>
          <a:p>
            <a:pPr>
              <a:buFont typeface="Wingdings" panose="05000000000000000000" pitchFamily="2" charset="2"/>
              <a:buChar char="q"/>
            </a:pPr>
            <a:r>
              <a:rPr lang="en-IN" sz="2400" dirty="0">
                <a:latin typeface="Times New Roman" panose="02020603050405020304" pitchFamily="18" charset="0"/>
                <a:cs typeface="Times New Roman" panose="02020603050405020304" pitchFamily="18" charset="0"/>
              </a:rPr>
              <a:t>The term” Dalit literature” can into use in 1958, when the first conference of Maharashtra Dalit Sahitya Sangha (Maharashtra Dalit Literature Society). Dalit literature is an important stream of Indian writing in English and other languages of India.</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4053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A853C-1E95-4748-BC86-486635D1466C}"/>
              </a:ext>
            </a:extLst>
          </p:cNvPr>
          <p:cNvSpPr>
            <a:spLocks noGrp="1"/>
          </p:cNvSpPr>
          <p:nvPr>
            <p:ph type="title"/>
          </p:nvPr>
        </p:nvSpPr>
        <p:spPr/>
        <p:txBody>
          <a:bodyPr>
            <a:normAutofit/>
          </a:bodyPr>
          <a:lstStyle/>
          <a:p>
            <a:pPr algn="ctr"/>
            <a:r>
              <a:rPr lang="en-IN" b="1" dirty="0">
                <a:solidFill>
                  <a:srgbClr val="002060"/>
                </a:solidFill>
                <a:latin typeface="Times New Roman" panose="02020603050405020304" pitchFamily="18" charset="0"/>
                <a:cs typeface="Times New Roman" panose="02020603050405020304" pitchFamily="18" charset="0"/>
              </a:rPr>
              <a:t>What is Dalit literature?</a:t>
            </a:r>
            <a:endParaRPr lang="en-IN" dirty="0">
              <a:solidFill>
                <a:srgbClr val="002060"/>
              </a:solidFill>
            </a:endParaRPr>
          </a:p>
        </p:txBody>
      </p:sp>
      <p:sp>
        <p:nvSpPr>
          <p:cNvPr id="3" name="Content Placeholder 2">
            <a:extLst>
              <a:ext uri="{FF2B5EF4-FFF2-40B4-BE49-F238E27FC236}">
                <a16:creationId xmlns:a16="http://schemas.microsoft.com/office/drawing/2014/main" id="{AAC2F5A0-D847-4123-852F-4E1873B16991}"/>
              </a:ext>
            </a:extLst>
          </p:cNvPr>
          <p:cNvSpPr>
            <a:spLocks noGrp="1"/>
          </p:cNvSpPr>
          <p:nvPr>
            <p:ph idx="1"/>
          </p:nvPr>
        </p:nvSpPr>
        <p:spPr>
          <a:xfrm>
            <a:off x="677334" y="1802297"/>
            <a:ext cx="8596668" cy="4239066"/>
          </a:xfrm>
        </p:spPr>
        <p:txBody>
          <a:bodyPr>
            <a:normAutofit lnSpcReduction="10000"/>
          </a:bodyPr>
          <a:lstStyle/>
          <a:p>
            <a:pPr>
              <a:buFont typeface="Wingdings" panose="05000000000000000000" pitchFamily="2" charset="2"/>
              <a:buChar char="v"/>
            </a:pPr>
            <a:r>
              <a:rPr lang="en-IN" sz="2400" dirty="0">
                <a:latin typeface="Times New Roman" panose="02020603050405020304" pitchFamily="18" charset="0"/>
                <a:cs typeface="Times New Roman" panose="02020603050405020304" pitchFamily="18" charset="0"/>
              </a:rPr>
              <a:t>Dalit literature is characterized by its fundamental criticism of the caste system and all kinds of discrimination and by its call for destroying social hierarchies. </a:t>
            </a:r>
          </a:p>
          <a:p>
            <a:pPr>
              <a:buFont typeface="Wingdings" panose="05000000000000000000" pitchFamily="2" charset="2"/>
              <a:buChar char="v"/>
            </a:pPr>
            <a:r>
              <a:rPr lang="en-IN" sz="2400" dirty="0">
                <a:latin typeface="Times New Roman" panose="02020603050405020304" pitchFamily="18" charset="0"/>
                <a:cs typeface="Times New Roman" panose="02020603050405020304" pitchFamily="18" charset="0"/>
              </a:rPr>
              <a:t>It is the literature of social and political commitment that challenges the status quo. </a:t>
            </a:r>
          </a:p>
          <a:p>
            <a:pPr>
              <a:buFont typeface="Wingdings" panose="05000000000000000000" pitchFamily="2" charset="2"/>
              <a:buChar char="v"/>
            </a:pPr>
            <a:r>
              <a:rPr lang="en-IN" sz="2400" dirty="0">
                <a:latin typeface="Times New Roman" panose="02020603050405020304" pitchFamily="18" charset="0"/>
                <a:cs typeface="Times New Roman" panose="02020603050405020304" pitchFamily="18" charset="0"/>
              </a:rPr>
              <a:t>It is the literature of questioning the exclusion from the mainstream of society and culture. </a:t>
            </a:r>
          </a:p>
          <a:p>
            <a:pPr>
              <a:buFont typeface="Wingdings" panose="05000000000000000000" pitchFamily="2" charset="2"/>
              <a:buChar char="v"/>
            </a:pPr>
            <a:r>
              <a:rPr lang="en-IN" sz="2400" dirty="0">
                <a:latin typeface="Times New Roman" panose="02020603050405020304" pitchFamily="18" charset="0"/>
                <a:cs typeface="Times New Roman" panose="02020603050405020304" pitchFamily="18" charset="0"/>
              </a:rPr>
              <a:t>It is the literature that promotes equality and human dignity. </a:t>
            </a:r>
          </a:p>
          <a:p>
            <a:pPr>
              <a:buFont typeface="Wingdings" panose="05000000000000000000" pitchFamily="2" charset="2"/>
              <a:buChar char="v"/>
            </a:pPr>
            <a:r>
              <a:rPr lang="en-IN" sz="2400" dirty="0">
                <a:latin typeface="Times New Roman" panose="02020603050405020304" pitchFamily="18" charset="0"/>
                <a:cs typeface="Times New Roman" panose="02020603050405020304" pitchFamily="18" charset="0"/>
              </a:rPr>
              <a:t>Most Dalit writers also believe that the principal purpose of writing literature is to bring about social change rather than recreation or mere intellectual sophistry. </a:t>
            </a:r>
          </a:p>
          <a:p>
            <a:pPr>
              <a:buFont typeface="Wingdings" panose="05000000000000000000" pitchFamily="2" charset="2"/>
              <a:buChar char="v"/>
            </a:pP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2699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D1AD07-711E-48B0-BFC8-53BE7CADFED9}"/>
              </a:ext>
            </a:extLst>
          </p:cNvPr>
          <p:cNvSpPr>
            <a:spLocks noGrp="1"/>
          </p:cNvSpPr>
          <p:nvPr>
            <p:ph idx="1"/>
          </p:nvPr>
        </p:nvSpPr>
        <p:spPr>
          <a:xfrm>
            <a:off x="677334" y="834886"/>
            <a:ext cx="8596668" cy="5897217"/>
          </a:xfrm>
        </p:spPr>
        <p:txBody>
          <a:bodyPr>
            <a:normAutofit lnSpcReduction="10000"/>
          </a:bodyPr>
          <a:lstStyle/>
          <a:p>
            <a:pPr>
              <a:buFont typeface="Courier New" panose="02070309020205020404" pitchFamily="49" charset="0"/>
              <a:buChar char="o"/>
            </a:pPr>
            <a:r>
              <a:rPr lang="en-IN" sz="2400" dirty="0">
                <a:latin typeface="Times New Roman" panose="02020603050405020304" pitchFamily="18" charset="0"/>
                <a:cs typeface="Times New Roman" panose="02020603050405020304" pitchFamily="18" charset="0"/>
              </a:rPr>
              <a:t>The realities and experiences that have not been reflected in other literatures find a central place in Dalit literature.</a:t>
            </a:r>
          </a:p>
          <a:p>
            <a:pPr>
              <a:buFont typeface="Courier New" panose="02070309020205020404" pitchFamily="49" charset="0"/>
              <a:buChar char="o"/>
            </a:pPr>
            <a:r>
              <a:rPr lang="en-IN" sz="2400" dirty="0">
                <a:latin typeface="Times New Roman" panose="02020603050405020304" pitchFamily="18" charset="0"/>
                <a:cs typeface="Times New Roman" panose="02020603050405020304" pitchFamily="18" charset="0"/>
              </a:rPr>
              <a:t>It has effectively challenged the Brahmanical hegemony in society and literature and empowered the Dalit masses for asserting their rights and for expressing their anguish. In this sense, it has contributed not just to literature but also to identify formation at societal level.</a:t>
            </a:r>
          </a:p>
          <a:p>
            <a:pPr>
              <a:buFont typeface="Courier New" panose="02070309020205020404" pitchFamily="49" charset="0"/>
              <a:buChar char="o"/>
            </a:pPr>
            <a:r>
              <a:rPr lang="en-IN" sz="2400" dirty="0">
                <a:latin typeface="Times New Roman" panose="02020603050405020304" pitchFamily="18" charset="0"/>
                <a:cs typeface="Times New Roman" panose="02020603050405020304" pitchFamily="18" charset="0"/>
              </a:rPr>
              <a:t>Dalit literature has also begun to give space for separate sub-category of women writers from Dalit communities. At the same time, the critics believe that in asserting the realities of society Dalit literature has become stereotypical and predictable. </a:t>
            </a:r>
          </a:p>
          <a:p>
            <a:pPr>
              <a:buFont typeface="Courier New" panose="02070309020205020404" pitchFamily="49" charset="0"/>
              <a:buChar char="o"/>
            </a:pPr>
            <a:r>
              <a:rPr lang="en-IN" sz="2400" dirty="0">
                <a:latin typeface="Times New Roman" panose="02020603050405020304" pitchFamily="18" charset="0"/>
                <a:cs typeface="Times New Roman" panose="02020603050405020304" pitchFamily="18" charset="0"/>
              </a:rPr>
              <a:t>Also, it is seen as excluding itself from some of the valuable trends and aesthetic aspects of mainstream literature that deals with more universal human emotions and their creative expression.</a:t>
            </a:r>
          </a:p>
        </p:txBody>
      </p:sp>
    </p:spTree>
    <p:extLst>
      <p:ext uri="{BB962C8B-B14F-4D97-AF65-F5344CB8AC3E}">
        <p14:creationId xmlns:p14="http://schemas.microsoft.com/office/powerpoint/2010/main" val="2052389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82133-AE7F-4F29-BEBB-8C3D7B6D3E0D}"/>
              </a:ext>
            </a:extLst>
          </p:cNvPr>
          <p:cNvSpPr>
            <a:spLocks noGrp="1"/>
          </p:cNvSpPr>
          <p:nvPr>
            <p:ph type="title"/>
          </p:nvPr>
        </p:nvSpPr>
        <p:spPr/>
        <p:txBody>
          <a:bodyPr>
            <a:normAutofit/>
          </a:bodyPr>
          <a:lstStyle/>
          <a:p>
            <a:pPr algn="ctr"/>
            <a:r>
              <a:rPr lang="en-IN" sz="4000" b="1" dirty="0">
                <a:solidFill>
                  <a:srgbClr val="0070C0"/>
                </a:solidFill>
                <a:latin typeface="Times New Roman" panose="02020603050405020304" pitchFamily="18" charset="0"/>
                <a:cs typeface="Times New Roman" panose="02020603050405020304" pitchFamily="18" charset="0"/>
              </a:rPr>
              <a:t>Scope of Dalit Literature</a:t>
            </a:r>
          </a:p>
        </p:txBody>
      </p:sp>
      <p:sp>
        <p:nvSpPr>
          <p:cNvPr id="3" name="Content Placeholder 2">
            <a:extLst>
              <a:ext uri="{FF2B5EF4-FFF2-40B4-BE49-F238E27FC236}">
                <a16:creationId xmlns:a16="http://schemas.microsoft.com/office/drawing/2014/main" id="{400FAC03-9937-4CC2-9E89-3326E4FF269F}"/>
              </a:ext>
            </a:extLst>
          </p:cNvPr>
          <p:cNvSpPr>
            <a:spLocks noGrp="1"/>
          </p:cNvSpPr>
          <p:nvPr>
            <p:ph idx="1"/>
          </p:nvPr>
        </p:nvSpPr>
        <p:spPr/>
        <p:txBody>
          <a:bodyPr>
            <a:normAutofit lnSpcReduction="10000"/>
          </a:bodyPr>
          <a:lstStyle/>
          <a:p>
            <a:pPr>
              <a:buFont typeface="Wingdings" panose="05000000000000000000" pitchFamily="2" charset="2"/>
              <a:buChar char="§"/>
            </a:pPr>
            <a:r>
              <a:rPr lang="en-IN" sz="2400" dirty="0">
                <a:latin typeface="Times New Roman" panose="02020603050405020304" pitchFamily="18" charset="0"/>
                <a:cs typeface="Times New Roman" panose="02020603050405020304" pitchFamily="18" charset="0"/>
              </a:rPr>
              <a:t>To understand the nature and concept of Dalit literature.</a:t>
            </a:r>
          </a:p>
          <a:p>
            <a:pPr>
              <a:buFont typeface="Wingdings" panose="05000000000000000000" pitchFamily="2" charset="2"/>
              <a:buChar char="§"/>
            </a:pPr>
            <a:r>
              <a:rPr lang="en-IN" sz="2400" dirty="0">
                <a:latin typeface="Times New Roman" panose="02020603050405020304" pitchFamily="18" charset="0"/>
                <a:cs typeface="Times New Roman" panose="02020603050405020304" pitchFamily="18" charset="0"/>
              </a:rPr>
              <a:t>It is helpful to understand miserable conditions of Dalits socially, educationally and economically.</a:t>
            </a:r>
          </a:p>
          <a:p>
            <a:pPr>
              <a:buFont typeface="Wingdings" panose="05000000000000000000" pitchFamily="2" charset="2"/>
              <a:buChar char="§"/>
            </a:pPr>
            <a:r>
              <a:rPr lang="en-IN" sz="2400" dirty="0">
                <a:latin typeface="Times New Roman" panose="02020603050405020304" pitchFamily="18" charset="0"/>
                <a:cs typeface="Times New Roman" panose="02020603050405020304" pitchFamily="18" charset="0"/>
              </a:rPr>
              <a:t>It helps to comprehend their exploitation, discrimination, domination and suppression by high caste Hindus.</a:t>
            </a:r>
          </a:p>
          <a:p>
            <a:pPr>
              <a:buFont typeface="Wingdings" panose="05000000000000000000" pitchFamily="2" charset="2"/>
              <a:buChar char="§"/>
            </a:pPr>
            <a:r>
              <a:rPr lang="en-IN" sz="2400" dirty="0">
                <a:latin typeface="Times New Roman" panose="02020603050405020304" pitchFamily="18" charset="0"/>
                <a:cs typeface="Times New Roman" panose="02020603050405020304" pitchFamily="18" charset="0"/>
              </a:rPr>
              <a:t> its concept is to promote the literature to mainstream literature.</a:t>
            </a:r>
          </a:p>
          <a:p>
            <a:pPr>
              <a:buFont typeface="Wingdings" panose="05000000000000000000" pitchFamily="2" charset="2"/>
              <a:buChar char="§"/>
            </a:pPr>
            <a:r>
              <a:rPr lang="en-IN" sz="2400" dirty="0">
                <a:latin typeface="Times New Roman" panose="02020603050405020304" pitchFamily="18" charset="0"/>
                <a:cs typeface="Times New Roman" panose="02020603050405020304" pitchFamily="18" charset="0"/>
              </a:rPr>
              <a:t>Certainly it is the literature that teaches humanity.</a:t>
            </a:r>
          </a:p>
          <a:p>
            <a:pPr>
              <a:buFont typeface="Wingdings" panose="05000000000000000000" pitchFamily="2" charset="2"/>
              <a:buChar char="§"/>
            </a:pPr>
            <a:r>
              <a:rPr lang="en-IN" sz="2400" dirty="0">
                <a:latin typeface="Times New Roman" panose="02020603050405020304" pitchFamily="18" charset="0"/>
                <a:cs typeface="Times New Roman" panose="02020603050405020304" pitchFamily="18" charset="0"/>
              </a:rPr>
              <a:t>It calls mainstream people to join hands together to retain equality in our society. </a:t>
            </a:r>
          </a:p>
        </p:txBody>
      </p:sp>
    </p:spTree>
    <p:extLst>
      <p:ext uri="{BB962C8B-B14F-4D97-AF65-F5344CB8AC3E}">
        <p14:creationId xmlns:p14="http://schemas.microsoft.com/office/powerpoint/2010/main" val="374573688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105</TotalTime>
  <Words>422</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Courier New</vt:lpstr>
      <vt:lpstr>Times New Roman</vt:lpstr>
      <vt:lpstr>Trebuchet MS</vt:lpstr>
      <vt:lpstr>Wingdings</vt:lpstr>
      <vt:lpstr>Wingdings 3</vt:lpstr>
      <vt:lpstr>Facet</vt:lpstr>
      <vt:lpstr>PowerPoint Presentation</vt:lpstr>
      <vt:lpstr>    Dalit literature</vt:lpstr>
      <vt:lpstr>PowerPoint Presentation</vt:lpstr>
      <vt:lpstr>What is Dalit literature?</vt:lpstr>
      <vt:lpstr>PowerPoint Presentation</vt:lpstr>
      <vt:lpstr>Scope of Dalit Literature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K. Ravichandran Associate Professor Department of English Thiruvalluvar University Serkkadu, Vellore 632 115 </dc:title>
  <dc:creator>ELCOT</dc:creator>
  <cp:lastModifiedBy>ELCOT</cp:lastModifiedBy>
  <cp:revision>38</cp:revision>
  <dcterms:created xsi:type="dcterms:W3CDTF">2020-01-05T12:38:11Z</dcterms:created>
  <dcterms:modified xsi:type="dcterms:W3CDTF">2020-01-05T14:28:13Z</dcterms:modified>
</cp:coreProperties>
</file>